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9" r:id="rId5"/>
    <p:sldId id="260" r:id="rId6"/>
    <p:sldId id="280" r:id="rId7"/>
    <p:sldId id="283" r:id="rId8"/>
    <p:sldId id="261" r:id="rId9"/>
    <p:sldId id="268" r:id="rId10"/>
    <p:sldId id="263" r:id="rId11"/>
    <p:sldId id="262" r:id="rId12"/>
    <p:sldId id="265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9"/>
            <a:ext cx="101052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480" y="5427434"/>
            <a:ext cx="73060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Лектор 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851" y="2523005"/>
            <a:ext cx="6301771" cy="240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Лекция 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ru-RU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 в Казахстане. Земельные отношения в суверенном Казахстане. Развитие земельных отношений Республики Казахстан в соответствии с требованиями рынка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28" y="132038"/>
            <a:ext cx="2081171" cy="195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14EF3F-AB6E-422F-A5B0-7E3010A6B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3" y="330011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3" y="2615778"/>
            <a:ext cx="6297475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 имеет важное значение для достижения нескольких целей устойчивого развития. Вот как связано развитие земельных отношений с некоторыми из целей устойчивого развития: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85342" y="1581812"/>
            <a:ext cx="6247539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 ЗЕМ ОТНОШЕНИЙ И ЦУР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47" y="155614"/>
            <a:ext cx="94461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KZ" dirty="0"/>
          </a:p>
          <a:p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ЦУР</a:t>
            </a: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1A4570-12C4-4F1F-BDE0-A8187353E26A}"/>
              </a:ext>
            </a:extLst>
          </p:cNvPr>
          <p:cNvSpPr/>
          <p:nvPr/>
        </p:nvSpPr>
        <p:spPr>
          <a:xfrm>
            <a:off x="2302466" y="1109333"/>
            <a:ext cx="7587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1: Избавление от бедности.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отношений, включая улучшение прав собственности и доступа к земельным ресурсам, может способствовать уменьшению бедности, поскольку это обеспечивает людей более устойчивыми и долгосрочными источниками дохода.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1026410" y="6115691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90447-C9BD-414F-9397-824FA7909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1" y="1109333"/>
            <a:ext cx="1955093" cy="1467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F7A13-91CF-4541-98BF-59673AFE7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1" y="2787122"/>
            <a:ext cx="1305075" cy="13050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DAFFB4-E8E6-4882-848F-507C28E33EC9}"/>
              </a:ext>
            </a:extLst>
          </p:cNvPr>
          <p:cNvSpPr/>
          <p:nvPr/>
        </p:nvSpPr>
        <p:spPr>
          <a:xfrm>
            <a:off x="2359304" y="2787122"/>
            <a:ext cx="8354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2: Передовые методы сельского хозяйства.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Улучшенные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отношения способствуют более эффективному сельскому хозяйству и увеличению урожайности, что помогает достичь цели по обеспечению продовольственной безопасности и устойчивого сельского развития.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EC4606-7F1C-4480-9189-EC3CD26273B2}"/>
              </a:ext>
            </a:extLst>
          </p:cNvPr>
          <p:cNvSpPr/>
          <p:nvPr/>
        </p:nvSpPr>
        <p:spPr>
          <a:xfrm>
            <a:off x="2359304" y="4557640"/>
            <a:ext cx="8354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5: Равенство полов.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 может способствовать увеличению равенства полов в доступе к земле и другим ресурсам, что является важным аспектом достижения этой цели.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06CB51-0918-4734-A295-F4F275C6C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1" y="4345809"/>
            <a:ext cx="1623992" cy="16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599" y="715680"/>
            <a:ext cx="7405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ЦУР</a:t>
            </a:r>
            <a:endParaRPr lang="ru-KZ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6517BB-BED4-4DBD-932A-600019B1734B}"/>
              </a:ext>
            </a:extLst>
          </p:cNvPr>
          <p:cNvSpPr/>
          <p:nvPr/>
        </p:nvSpPr>
        <p:spPr>
          <a:xfrm>
            <a:off x="2303597" y="2060776"/>
            <a:ext cx="9690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11: Устойчивые города и поселения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 в городах помогает улучшить земельное планирование и управление городскими ресурсами, что содействует устойчивому развитию городов и поселений.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608846-BB15-4FB9-B5E2-725C320454D4}"/>
              </a:ext>
            </a:extLst>
          </p:cNvPr>
          <p:cNvSpPr/>
          <p:nvPr/>
        </p:nvSpPr>
        <p:spPr>
          <a:xfrm>
            <a:off x="2303597" y="3515185"/>
            <a:ext cx="8526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15: Жизнь на суше.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 в рамках устойчивого землепользования и охраны экосистем может содействовать сохранению природных ресурсов и биоразнообразия, что важно для достижения цели по сохранению суши и экосистем на суше.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905C2-69A0-422E-8C1C-140ADAFC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8" y="1857377"/>
            <a:ext cx="1143389" cy="11332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DCDD2-5DBB-46A1-990C-CA98991E49F5}"/>
              </a:ext>
            </a:extLst>
          </p:cNvPr>
          <p:cNvSpPr/>
          <p:nvPr/>
        </p:nvSpPr>
        <p:spPr>
          <a:xfrm>
            <a:off x="933539" y="6483824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AF9432-AB99-4C78-B548-E2B5673D3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9" y="3139714"/>
            <a:ext cx="1873998" cy="1050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8" y="5335751"/>
            <a:ext cx="1006176" cy="10061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70EA45-FB7C-4435-AB2B-5CC5A55B2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301">
            <a:off x="880512" y="4327213"/>
            <a:ext cx="872035" cy="8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707330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3" y="903796"/>
            <a:ext cx="10880122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Проблемы правового регулирования цифровизации экологической информации в Республике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Казахстан. Коллективная монография под редакцией Еркинбаевой Л.К. - Талдыкорган: 2021. 93с.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Ерeжепқызы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Р. Правовое регулирование доступа общественности к экологической информации сравнительный анализ национального и зарубежного законодательства). Диссертация на соискание ученой степени доктора философии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Алматы 2018. [Электронный ресурс]. URL:  www.kaznu.kz/content/files/pages</a:t>
            </a:r>
          </a:p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Environmental Sustainability through Digitalization in Finnish Public and Private Sector Organizations Master´s thesis Helsinki, 22.11.2017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ресурс].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URL:  https://aaltodoc.aalto.fi/bitstream/handle/123456789/29205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 and digitalization – an agenda for the future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ресурс].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URL:   https://www.helsinki.fi/sites/default/files/atoms/files/ltl-report3.2.pdf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D.C. Esty.  Environmental Protection in the Information Age, New York University Law Review 79 (2004). – P. 36-45.</a:t>
            </a:r>
          </a:p>
        </p:txBody>
      </p:sp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613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070" y="2165136"/>
            <a:ext cx="6324993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 Зарождение земельных отношений в Казахстане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indent="-269875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Развитие земельных отношений в Казахстане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indent="-269875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Ц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стойчивого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азвития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земельных отношений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232" y="20816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232" y="2698015"/>
            <a:ext cx="60960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Раскрыть историю появления Земельных отнощений в Казахстане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887" y="1482525"/>
            <a:ext cx="1145222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История своими корнями уходит в 1990 год, когда Верховный Совет Казахской ССР принял новую редакцию Земельного кодекса, в статье 3 которого было установлено, что земля в Республике Казахстан находится в исключительной собственности республики.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369887" y="502117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ЗАРОЖДЕНИЕ ЗЕМЕЛЬНЫХ ОТНОШЕНИЙ В КАЗАХСТАНЕ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D074CC-CD19-444C-9A8F-D95C7B06B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5" y="4175630"/>
            <a:ext cx="2109816" cy="20905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56169" y="6266215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1" y="4152063"/>
            <a:ext cx="2932983" cy="19553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0FE49F-FC96-40FD-B400-2C9DBC919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51" y="4124395"/>
            <a:ext cx="2808613" cy="21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855" y="771695"/>
            <a:ext cx="1145222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Земельный кодекс внес существенные изменения в реформирование земельного строя республики, которые заключались в следующем: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285711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691469" y="6379436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68C205-E9E0-4061-B749-9FF9ACFE0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4555779" y="1543689"/>
            <a:ext cx="390474" cy="71908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DB31089-7860-4879-A830-2D709E0C221D}"/>
              </a:ext>
            </a:extLst>
          </p:cNvPr>
          <p:cNvSpPr/>
          <p:nvPr/>
        </p:nvSpPr>
        <p:spPr>
          <a:xfrm>
            <a:off x="6666148" y="2311224"/>
            <a:ext cx="4433777" cy="1111102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/>
              <a:t>Сняты жесткие ограничения размеров земельных участков, предоставляемых гражданам;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D26900-4535-4D36-930A-E837D88ED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9192">
            <a:off x="7126652" y="1493095"/>
            <a:ext cx="390474" cy="71908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7CAD549-C375-4F7A-8A7C-1850BAEAC94B}"/>
              </a:ext>
            </a:extLst>
          </p:cNvPr>
          <p:cNvSpPr/>
          <p:nvPr/>
        </p:nvSpPr>
        <p:spPr>
          <a:xfrm>
            <a:off x="634042" y="2421147"/>
            <a:ext cx="4805916" cy="1841236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/>
              <a:t>Запрещено вмешательство в деятельность землевладельцев со стороны государственных, хозяйственных и других органов и организаций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01D8587-9B03-4BC8-87C7-DC959277BC8A}"/>
              </a:ext>
            </a:extLst>
          </p:cNvPr>
          <p:cNvSpPr/>
          <p:nvPr/>
        </p:nvSpPr>
        <p:spPr>
          <a:xfrm>
            <a:off x="6803789" y="4371905"/>
            <a:ext cx="4805916" cy="1907135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/>
              <a:t>Предоставлено право гражданам получать земельные участки в пожизненное наследуемое владение;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299E44-A4CE-48EF-944D-9FC3E77A4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8856">
            <a:off x="6428163" y="4119750"/>
            <a:ext cx="320394" cy="5900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D48C6F-0C2C-4718-AADF-0177B076A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72" y="2544178"/>
            <a:ext cx="1373571" cy="8905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BC7F06B-F0F2-439F-9372-1D949FC9C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30" y="4603513"/>
            <a:ext cx="1561910" cy="16977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69B0A21-D70E-4648-B19F-A27B92CB4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28" y="1483788"/>
            <a:ext cx="864916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342" y="1190993"/>
            <a:ext cx="10431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Однако Земельный кодекс не полностью удовлетворял потребности общества в преобразовании земельных отношений. Поэтому появилась объективная необходимость в разработке Закона О земельной реформе, который был принят 28 июня 1991 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Проводимая с 1991 г. земельная реформа в РК была направлена на создание нового земельного строя, адекватного рыночным отношениям. Сторонники реформ считали, что основная причина, сдерживающая рост экономики сельского хозяйства страны, - это слабость крестьянства в общей системе экономических отношений, его неустойчивое социальное положение, отсутствие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везможности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реализовать личный интерес, свободно распоряжаться результатами своего труда, своими доходами. Коренную причину видели в лишении крестьянина права частной собственности на землю.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85342" y="469407"/>
            <a:ext cx="624753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cap="all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емельный</a:t>
            </a: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отношения </a:t>
            </a:r>
            <a:r>
              <a:rPr lang="ru-RU" sz="2000" b="1" cap="all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казахстана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87D090-6471-4297-89CC-7423CFCA8F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4" b="96137" l="5460" r="93966">
                        <a14:foregroundMark x1="28736" y1="8584" x2="28736" y2="8584"/>
                        <a14:foregroundMark x1="27586" y1="12446" x2="27586" y2="12446"/>
                        <a14:foregroundMark x1="27586" y1="13734" x2="29598" y2="24464"/>
                        <a14:foregroundMark x1="39943" y1="19313" x2="39943" y2="19313"/>
                        <a14:foregroundMark x1="59770" y1="24464" x2="59770" y2="24464"/>
                        <a14:foregroundMark x1="74713" y1="32189" x2="74713" y2="32189"/>
                        <a14:foregroundMark x1="87356" y1="24034" x2="87356" y2="24034"/>
                        <a14:foregroundMark x1="93966" y1="39914" x2="93966" y2="39914"/>
                        <a14:foregroundMark x1="90230" y1="57511" x2="90230" y2="57511"/>
                        <a14:foregroundMark x1="93391" y1="62661" x2="93391" y2="62661"/>
                        <a14:foregroundMark x1="70977" y1="48927" x2="70977" y2="48927"/>
                        <a14:foregroundMark x1="41379" y1="62661" x2="41379" y2="62661"/>
                        <a14:foregroundMark x1="18966" y1="59657" x2="18966" y2="59657"/>
                        <a14:foregroundMark x1="24138" y1="81545" x2="24138" y2="81545"/>
                        <a14:foregroundMark x1="5747" y1="24464" x2="5747" y2="24464"/>
                        <a14:foregroundMark x1="19828" y1="57940" x2="19828" y2="57940"/>
                        <a14:foregroundMark x1="91667" y1="74678" x2="91667" y2="74678"/>
                        <a14:foregroundMark x1="85920" y1="72961" x2="85920" y2="72961"/>
                        <a14:foregroundMark x1="84770" y1="76824" x2="84770" y2="76824"/>
                        <a14:foregroundMark x1="83621" y1="61803" x2="83621" y2="61803"/>
                        <a14:foregroundMark x1="80172" y1="61373" x2="80172" y2="61373"/>
                        <a14:foregroundMark x1="63506" y1="37339" x2="63506" y2="37339"/>
                        <a14:foregroundMark x1="66092" y1="44635" x2="65230" y2="44635"/>
                        <a14:foregroundMark x1="63793" y1="46781" x2="63793" y2="46781"/>
                        <a14:foregroundMark x1="63506" y1="38627" x2="63506" y2="38627"/>
                        <a14:foregroundMark x1="63506" y1="34335" x2="63506" y2="34335"/>
                        <a14:foregroundMark x1="66379" y1="33047" x2="66379" y2="33047"/>
                        <a14:foregroundMark x1="64368" y1="32189" x2="64368" y2="32189"/>
                        <a14:foregroundMark x1="62931" y1="39056" x2="62931" y2="39056"/>
                        <a14:foregroundMark x1="61494" y1="40343" x2="61494" y2="40343"/>
                        <a14:foregroundMark x1="60920" y1="39914" x2="60920" y2="39914"/>
                        <a14:foregroundMark x1="64368" y1="41631" x2="64368" y2="41631"/>
                        <a14:foregroundMark x1="65517" y1="51502" x2="65517" y2="51502"/>
                        <a14:foregroundMark x1="64943" y1="54506" x2="64943" y2="54506"/>
                        <a14:foregroundMark x1="66954" y1="90987" x2="66954" y2="90987"/>
                        <a14:foregroundMark x1="64655" y1="92704" x2="64655" y2="92704"/>
                        <a14:foregroundMark x1="63793" y1="90987" x2="63793" y2="90987"/>
                        <a14:foregroundMark x1="62069" y1="92704" x2="62069" y2="92704"/>
                        <a14:foregroundMark x1="74138" y1="81974" x2="74138" y2="81974"/>
                        <a14:foregroundMark x1="69540" y1="87554" x2="69540" y2="87554"/>
                        <a14:foregroundMark x1="71552" y1="86266" x2="71552" y2="86266"/>
                        <a14:foregroundMark x1="79310" y1="78970" x2="79310" y2="78970"/>
                        <a14:foregroundMark x1="79885" y1="84979" x2="79885" y2="84979"/>
                        <a14:foregroundMark x1="84195" y1="84549" x2="84195" y2="84549"/>
                        <a14:foregroundMark x1="81322" y1="83691" x2="81322" y2="83691"/>
                        <a14:foregroundMark x1="81322" y1="82833" x2="81322" y2="82833"/>
                        <a14:foregroundMark x1="88793" y1="93562" x2="88793" y2="93562"/>
                        <a14:foregroundMark x1="88218" y1="95279" x2="88218" y2="95279"/>
                        <a14:foregroundMark x1="88218" y1="95279" x2="88218" y2="95279"/>
                        <a14:foregroundMark x1="88793" y1="95279" x2="88793" y2="95279"/>
                        <a14:foregroundMark x1="74138" y1="79828" x2="74138" y2="79828"/>
                        <a14:foregroundMark x1="59770" y1="70815" x2="59770" y2="70815"/>
                        <a14:foregroundMark x1="56897" y1="74249" x2="56897" y2="74249"/>
                        <a14:foregroundMark x1="53736" y1="84549" x2="53736" y2="84549"/>
                        <a14:foregroundMark x1="44540" y1="92275" x2="44540" y2="92275"/>
                        <a14:foregroundMark x1="45402" y1="90558" x2="45402" y2="90558"/>
                        <a14:foregroundMark x1="22126" y1="86266" x2="22126" y2="86266"/>
                        <a14:foregroundMark x1="25862" y1="87124" x2="25862" y2="87124"/>
                        <a14:foregroundMark x1="22414" y1="87124" x2="22414" y2="87124"/>
                        <a14:foregroundMark x1="21264" y1="88412" x2="21264" y2="88412"/>
                        <a14:foregroundMark x1="27874" y1="86266" x2="27874" y2="86266"/>
                        <a14:foregroundMark x1="26437" y1="96137" x2="26437" y2="96137"/>
                        <a14:foregroundMark x1="33621" y1="41631" x2="33621" y2="41631"/>
                        <a14:foregroundMark x1="38506" y1="33047" x2="38506" y2="33047"/>
                        <a14:foregroundMark x1="32184" y1="76824" x2="32184" y2="76824"/>
                        <a14:foregroundMark x1="28736" y1="86266" x2="28736" y2="86266"/>
                        <a14:foregroundMark x1="29598" y1="86695" x2="29598" y2="86695"/>
                        <a14:foregroundMark x1="32184" y1="87983" x2="32759" y2="86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13" y="4277905"/>
            <a:ext cx="2873440" cy="19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671198"/>
            <a:ext cx="6096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РАЗВИТИЕ ЗЕМЕЛЬНЫХ ОТНОШЕНИЙ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1524385"/>
            <a:ext cx="660214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исторического момента обретения независимости Казахстана осуществлено 5 этапов земельной реформы, каждый из которых базируется на определенной законодательной основе и методологической позиции: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2654441" y="5966556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E275F8-0909-41E0-B1E1-382ACA8D1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1" y="4049399"/>
            <a:ext cx="2150305" cy="21374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D86FDA-DB36-4BE7-B339-DA5E42FF0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21" y="3583607"/>
            <a:ext cx="2324724" cy="28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976996" y="6259587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1895047" y="1636003"/>
            <a:ext cx="789845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Первый этап (1991–1993) – были запрещены купля-продажа и другие сделки по земле, за исключением аренды;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2701931" y="2671368"/>
            <a:ext cx="819506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Второй этап (1994–1995) – были разрешены рыночные сделки с правом землепользования;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70BB9B-C9C2-4F8D-9EED-873AB02CC3AD}"/>
              </a:ext>
            </a:extLst>
          </p:cNvPr>
          <p:cNvSpPr/>
          <p:nvPr/>
        </p:nvSpPr>
        <p:spPr>
          <a:xfrm>
            <a:off x="3192045" y="3784357"/>
            <a:ext cx="8245142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Третий (1996–2000) – впервые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введѐн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институт частной собственности на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в основном на земли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населѐнных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пунктов;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0E2BBC-377D-4A1D-84AF-16A00E3A4F78}"/>
              </a:ext>
            </a:extLst>
          </p:cNvPr>
          <p:cNvSpPr/>
          <p:nvPr/>
        </p:nvSpPr>
        <p:spPr>
          <a:xfrm>
            <a:off x="4226017" y="5094764"/>
            <a:ext cx="75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Четвертый – этап, имеющий в качестве основы подписанный Закон «О земле»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6280794" y="5897714"/>
            <a:ext cx="4332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Пятый этап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принятый 20 июня 2003 года Земельный кодекс.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12AA9-09DE-4843-B57F-5A05B809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5" y="1566413"/>
            <a:ext cx="1000442" cy="1011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5" y="2581888"/>
            <a:ext cx="1251183" cy="10509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A1B842-4B37-466C-A5C4-0D892957F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44" y="3919765"/>
            <a:ext cx="801625" cy="6012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05A260-2B99-47A1-800F-648C1F159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45" y="5004479"/>
            <a:ext cx="866139" cy="6929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904-F40D-4765-A870-2AB82D893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4" y="5754906"/>
            <a:ext cx="1435307" cy="8547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483BEA-14AF-4715-8807-70DE225CB527}"/>
              </a:ext>
            </a:extLst>
          </p:cNvPr>
          <p:cNvSpPr/>
          <p:nvPr/>
        </p:nvSpPr>
        <p:spPr>
          <a:xfrm>
            <a:off x="724095" y="598413"/>
            <a:ext cx="8089881" cy="76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ЗЕМЕЛЬНОЙ РЕФОРМЫ </a:t>
            </a:r>
            <a:endParaRPr lang="ru-KZ" sz="2000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93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1516489"/>
            <a:ext cx="6096000" cy="5043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0" y="2020794"/>
            <a:ext cx="9765846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Целью является, обеспечение наиболее рационального использования земельных ресурсов в качестве компонента природного комплекса, включая создание необходимых условий для бесконечно долгого сохранения этих ресурсов как необходимого условия жизни человека, существования растительного и животного мира и развития производства..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922914" y="6500713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484A9D-33E0-438C-B69A-923751669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63" y="4826997"/>
            <a:ext cx="2255362" cy="15787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EE93F-3AEA-440D-AE5E-A5671B612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18" y="4826997"/>
            <a:ext cx="1578753" cy="15787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11DAED-3CDA-4C5F-8335-82F779CF4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8" y="4437442"/>
            <a:ext cx="2118529" cy="21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863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108</cp:revision>
  <dcterms:created xsi:type="dcterms:W3CDTF">2023-10-03T04:02:03Z</dcterms:created>
  <dcterms:modified xsi:type="dcterms:W3CDTF">2024-04-21T08:07:41Z</dcterms:modified>
</cp:coreProperties>
</file>